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75997B4-315E-44AB-A43D-DD0B38811FEC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B16D92E-9148-4091-B17A-7347455EAABD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AFA8E42-2B67-4185-AE6A-27C054B668FD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38E320A-FB40-43A9-B17D-1E16FB3670EC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24F5DB-5F2C-46A0-A125-EFD27EB3B290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C88765-2911-46E6-AEF8-D73539BB4555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C9CA80-36AA-4A2D-BF7D-FABCC09A10F7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AADFD7-94D9-426B-981F-00932D15CD5A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E3454C-34DF-4156-99A9-018C28B66638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B7620E-030F-41FE-9341-C5294788481D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B353B2-69AE-4080-B31E-43C914C426B6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23CF8FE-E6E4-4C86-9156-90CA245413C1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9B7750-E12B-482D-A55F-454E616C7F8F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AEF60B-209B-4FB3-857B-F94F0896FA4C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06A467-DF12-4AEB-AE04-E5BE3DC885A1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73C292-6655-49EE-814F-964F5D16FB88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77A530-F8F9-444F-919D-1690DDA1C2C8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26BC065-2672-4D3D-BC18-9010930B25A2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9EC1A1F-3842-4863-949F-DB2313D34130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E040152-3AE1-43D7-A723-0B20CEFE5E14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3CD388B-31A8-479D-B401-63E84245EC52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FD82C19-A41C-4421-8D30-C67FE8B73A34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1862C32-8236-470F-832D-6FE0F5DEBE26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7E65CC4-C759-4DA6-AE67-1A25A19EF2B2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1"/>
          </p:nvPr>
        </p:nvSpPr>
        <p:spPr>
          <a:xfrm>
            <a:off x="8472600" y="6217560"/>
            <a:ext cx="547560" cy="523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88E0807-97FF-4BFE-AB23-B1AE718D8556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472600" y="6217560"/>
            <a:ext cx="547560" cy="523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80C415E-91BB-4351-9FB1-55A261120E21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pjreddie.com/darknet/yolo" TargetMode="External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habr.com/ru/post/503200/" TargetMode="External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habr.com/ru/post/503200/" TargetMode="Externa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hyperlink" Target="https://arxiv.org/abs/1904.07850" TargetMode="External"/><Relationship Id="rId6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google/automl/tree/master/efficientdet" TargetMode="External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5200" spc="-1" strike="noStrike">
                <a:solidFill>
                  <a:srgbClr val="000000"/>
                </a:solidFill>
                <a:latin typeface="Roboto"/>
                <a:ea typeface="Roboto"/>
              </a:rPr>
              <a:t>Modern approaches</a:t>
            </a:r>
            <a:endParaRPr b="0" lang="ru-RU" sz="52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311760" y="3778920"/>
            <a:ext cx="8519400" cy="10558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595959"/>
                </a:solidFill>
                <a:latin typeface="Roboto"/>
                <a:ea typeface="Roboto"/>
              </a:rPr>
              <a:t>State-of-the-Art</a:t>
            </a:r>
            <a:endParaRPr b="0" lang="ru-RU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In real life we need to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8519400" cy="53204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Detect </a:t>
            </a: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people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Detect </a:t>
            </a: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faces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Detector </a:t>
            </a: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text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Do </a:t>
            </a: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tracking</a:t>
            </a: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through the video (time), not only image 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Recognize </a:t>
            </a: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actions</a:t>
            </a: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: proxy, end-to-end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Detect in </a:t>
            </a: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3D</a:t>
            </a: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: self-driving, robotics, VR/AR 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25;p109"/>
          <p:cNvSpPr/>
          <p:nvPr/>
        </p:nvSpPr>
        <p:spPr>
          <a:xfrm>
            <a:off x="5608440" y="2745000"/>
            <a:ext cx="3171600" cy="3890520"/>
          </a:xfrm>
          <a:prstGeom prst="rect">
            <a:avLst/>
          </a:prstGeom>
          <a:noFill/>
          <a:ln w="1905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400" cy="10170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Taxonomy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82" name="Google Shape;827;p109"/>
          <p:cNvSpPr/>
          <p:nvPr/>
        </p:nvSpPr>
        <p:spPr>
          <a:xfrm>
            <a:off x="3468240" y="1584000"/>
            <a:ext cx="2139120" cy="63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Detectors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83" name="Google Shape;828;p109"/>
          <p:cNvSpPr/>
          <p:nvPr/>
        </p:nvSpPr>
        <p:spPr>
          <a:xfrm>
            <a:off x="3468240" y="2789280"/>
            <a:ext cx="2139120" cy="283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One-Stage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SSD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YOLOv3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DSOD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RFBNet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84" name="Google Shape;829;p109"/>
          <p:cNvSpPr/>
          <p:nvPr/>
        </p:nvSpPr>
        <p:spPr>
          <a:xfrm>
            <a:off x="930240" y="2789280"/>
            <a:ext cx="2139120" cy="30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Two-Stage (Proposal-based)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Fast 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Faster 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Mask RCNN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85" name="Google Shape;830;p109"/>
          <p:cNvSpPr/>
          <p:nvPr/>
        </p:nvSpPr>
        <p:spPr>
          <a:xfrm>
            <a:off x="6006600" y="2789280"/>
            <a:ext cx="2656080" cy="389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Points-based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CenterNet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CornerNet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ExtremeNet</a:t>
            </a:r>
            <a:br>
              <a:rPr sz="1800"/>
            </a:b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>
              <a:lnSpc>
                <a:spcPct val="100000"/>
              </a:lnSpc>
              <a:buNone/>
              <a:tabLst>
                <a:tab algn="l" pos="0"/>
              </a:tabLst>
            </a:pPr>
            <a:br>
              <a:rPr sz="1800"/>
            </a:b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EfficientDet (NAS)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86" name="Google Shape;831;p109"/>
          <p:cNvSpPr/>
          <p:nvPr/>
        </p:nvSpPr>
        <p:spPr>
          <a:xfrm flipH="1">
            <a:off x="2551680" y="2144880"/>
            <a:ext cx="1290600" cy="579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Google Shape;832;p109"/>
          <p:cNvSpPr/>
          <p:nvPr/>
        </p:nvSpPr>
        <p:spPr>
          <a:xfrm>
            <a:off x="5192640" y="2144880"/>
            <a:ext cx="1290600" cy="579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Google Shape;833;p109"/>
          <p:cNvSpPr/>
          <p:nvPr/>
        </p:nvSpPr>
        <p:spPr>
          <a:xfrm>
            <a:off x="4538520" y="2223720"/>
            <a:ext cx="360" cy="564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Google Shape;834;p109"/>
          <p:cNvSpPr/>
          <p:nvPr/>
        </p:nvSpPr>
        <p:spPr>
          <a:xfrm>
            <a:off x="608040" y="3674880"/>
            <a:ext cx="360" cy="2321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57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Google Shape;835;p109"/>
          <p:cNvSpPr/>
          <p:nvPr/>
        </p:nvSpPr>
        <p:spPr>
          <a:xfrm>
            <a:off x="201600" y="4157280"/>
            <a:ext cx="318240" cy="135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Time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91" name="Google Shape;836;p109"/>
          <p:cNvSpPr/>
          <p:nvPr/>
        </p:nvSpPr>
        <p:spPr>
          <a:xfrm>
            <a:off x="3292920" y="3965400"/>
            <a:ext cx="2314800" cy="973080"/>
          </a:xfrm>
          <a:prstGeom prst="rect">
            <a:avLst/>
          </a:prstGeom>
          <a:noFill/>
          <a:ln w="1905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Google Shape;837;p109"/>
          <p:cNvSpPr/>
          <p:nvPr/>
        </p:nvSpPr>
        <p:spPr>
          <a:xfrm>
            <a:off x="5529600" y="3999600"/>
            <a:ext cx="323640" cy="904320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ffffff"/>
                </a:solidFill>
                <a:latin typeface="Roboto"/>
                <a:ea typeface="Roboto"/>
              </a:rPr>
              <a:t>Incremental improvement: YOLOv3 (2018)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94" name="Google Shape;843;p110" descr=""/>
          <p:cNvPicPr/>
          <p:nvPr/>
        </p:nvPicPr>
        <p:blipFill>
          <a:blip r:embed="rId1"/>
          <a:stretch/>
        </p:blipFill>
        <p:spPr>
          <a:xfrm>
            <a:off x="401040" y="1509120"/>
            <a:ext cx="8340840" cy="5195160"/>
          </a:xfrm>
          <a:prstGeom prst="rect">
            <a:avLst/>
          </a:prstGeom>
          <a:ln w="0">
            <a:noFill/>
          </a:ln>
        </p:spPr>
      </p:pic>
      <p:sp>
        <p:nvSpPr>
          <p:cNvPr id="95" name="Google Shape;844;p110"/>
          <p:cNvSpPr/>
          <p:nvPr/>
        </p:nvSpPr>
        <p:spPr>
          <a:xfrm>
            <a:off x="0" y="6530040"/>
            <a:ext cx="4499640" cy="32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327600" bIns="327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1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2"/>
              </a:rPr>
              <a:t>https://pjreddie.com/darknet/yolo</a:t>
            </a:r>
            <a:endParaRPr b="0" lang="ru-RU" sz="1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Incremental improvement: YOLOv3 (2018)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97" name="Google Shape;850;p111" descr=""/>
          <p:cNvPicPr/>
          <p:nvPr/>
        </p:nvPicPr>
        <p:blipFill>
          <a:blip r:embed="rId1"/>
          <a:stretch/>
        </p:blipFill>
        <p:spPr>
          <a:xfrm>
            <a:off x="747360" y="1727280"/>
            <a:ext cx="7648200" cy="4110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Optimal detection: YOLOv4 (2020)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99" name="Google Shape;856;p112" descr=""/>
          <p:cNvPicPr/>
          <p:nvPr/>
        </p:nvPicPr>
        <p:blipFill>
          <a:blip r:embed="rId1"/>
          <a:stretch/>
        </p:blipFill>
        <p:spPr>
          <a:xfrm>
            <a:off x="1720440" y="1356840"/>
            <a:ext cx="5702040" cy="5174280"/>
          </a:xfrm>
          <a:prstGeom prst="rect">
            <a:avLst/>
          </a:prstGeom>
          <a:ln w="0">
            <a:noFill/>
          </a:ln>
        </p:spPr>
      </p:pic>
      <p:sp>
        <p:nvSpPr>
          <p:cNvPr id="100" name="Google Shape;857;p112"/>
          <p:cNvSpPr/>
          <p:nvPr/>
        </p:nvSpPr>
        <p:spPr>
          <a:xfrm>
            <a:off x="0" y="6530040"/>
            <a:ext cx="4499640" cy="32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327600" bIns="327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1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https://habr.com/ru/post/503200/</a:t>
            </a:r>
            <a:r>
              <a:rPr b="0" lang="ru" sz="11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Optimal detection: YOLOv4 (2020)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02" name="Google Shape;863;p113"/>
          <p:cNvSpPr/>
          <p:nvPr/>
        </p:nvSpPr>
        <p:spPr>
          <a:xfrm>
            <a:off x="0" y="6530040"/>
            <a:ext cx="4499640" cy="32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327600" bIns="327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1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https://habr.com/ru/post/503200/</a:t>
            </a:r>
            <a:r>
              <a:rPr b="0" lang="ru" sz="11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100" spc="-1" strike="noStrike">
              <a:latin typeface="Arial"/>
            </a:endParaRPr>
          </a:p>
        </p:txBody>
      </p:sp>
      <p:pic>
        <p:nvPicPr>
          <p:cNvPr id="103" name="Google Shape;864;p113" descr=""/>
          <p:cNvPicPr/>
          <p:nvPr/>
        </p:nvPicPr>
        <p:blipFill>
          <a:blip r:embed="rId2"/>
          <a:stretch/>
        </p:blipFill>
        <p:spPr>
          <a:xfrm>
            <a:off x="2664720" y="1356840"/>
            <a:ext cx="3813120" cy="519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Objects as Points: CenterNet (2019) 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05" name="Google Shape;870;p114" descr=""/>
          <p:cNvPicPr/>
          <p:nvPr/>
        </p:nvPicPr>
        <p:blipFill>
          <a:blip r:embed="rId1"/>
          <a:stretch/>
        </p:blipFill>
        <p:spPr>
          <a:xfrm>
            <a:off x="0" y="1703160"/>
            <a:ext cx="9142920" cy="2428200"/>
          </a:xfrm>
          <a:prstGeom prst="rect">
            <a:avLst/>
          </a:prstGeom>
          <a:ln w="0">
            <a:noFill/>
          </a:ln>
        </p:spPr>
      </p:pic>
      <p:pic>
        <p:nvPicPr>
          <p:cNvPr id="106" name="Google Shape;871;p114" descr=""/>
          <p:cNvPicPr/>
          <p:nvPr/>
        </p:nvPicPr>
        <p:blipFill>
          <a:blip r:embed="rId2"/>
          <a:srcRect l="0" t="0" r="0" b="66744"/>
          <a:stretch/>
        </p:blipFill>
        <p:spPr>
          <a:xfrm>
            <a:off x="0" y="4479120"/>
            <a:ext cx="3047040" cy="1220760"/>
          </a:xfrm>
          <a:prstGeom prst="rect">
            <a:avLst/>
          </a:prstGeom>
          <a:ln w="0">
            <a:noFill/>
          </a:ln>
        </p:spPr>
      </p:pic>
      <p:pic>
        <p:nvPicPr>
          <p:cNvPr id="107" name="Google Shape;872;p114" descr=""/>
          <p:cNvPicPr/>
          <p:nvPr/>
        </p:nvPicPr>
        <p:blipFill>
          <a:blip r:embed="rId3"/>
          <a:srcRect l="0" t="34629" r="0" b="33453"/>
          <a:stretch/>
        </p:blipFill>
        <p:spPr>
          <a:xfrm>
            <a:off x="3048120" y="4552920"/>
            <a:ext cx="3047040" cy="1171440"/>
          </a:xfrm>
          <a:prstGeom prst="rect">
            <a:avLst/>
          </a:prstGeom>
          <a:ln w="0">
            <a:noFill/>
          </a:ln>
        </p:spPr>
      </p:pic>
      <p:pic>
        <p:nvPicPr>
          <p:cNvPr id="108" name="Google Shape;873;p114" descr=""/>
          <p:cNvPicPr/>
          <p:nvPr/>
        </p:nvPicPr>
        <p:blipFill>
          <a:blip r:embed="rId4"/>
          <a:srcRect l="0" t="66744" r="0" b="0"/>
          <a:stretch/>
        </p:blipFill>
        <p:spPr>
          <a:xfrm>
            <a:off x="6095880" y="4528080"/>
            <a:ext cx="3047040" cy="1220760"/>
          </a:xfrm>
          <a:prstGeom prst="rect">
            <a:avLst/>
          </a:prstGeom>
          <a:ln w="0">
            <a:noFill/>
          </a:ln>
        </p:spPr>
      </p:pic>
      <p:sp>
        <p:nvSpPr>
          <p:cNvPr id="109" name="Google Shape;874;p114"/>
          <p:cNvSpPr/>
          <p:nvPr/>
        </p:nvSpPr>
        <p:spPr>
          <a:xfrm>
            <a:off x="0" y="6530040"/>
            <a:ext cx="4499640" cy="32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327600" bIns="327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1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5"/>
              </a:rPr>
              <a:t>https://arxiv.org/abs/1904.07850</a:t>
            </a:r>
            <a:r>
              <a:rPr b="0" lang="ru" sz="11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311760" y="623880"/>
            <a:ext cx="8519400" cy="10170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NAS in Detection: EfficientDet (2019-2020)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11" name="Google Shape;880;p115" descr=""/>
          <p:cNvPicPr/>
          <p:nvPr/>
        </p:nvPicPr>
        <p:blipFill>
          <a:blip r:embed="rId1"/>
          <a:stretch/>
        </p:blipFill>
        <p:spPr>
          <a:xfrm>
            <a:off x="2946960" y="2108520"/>
            <a:ext cx="6112440" cy="2280960"/>
          </a:xfrm>
          <a:prstGeom prst="rect">
            <a:avLst/>
          </a:prstGeom>
          <a:ln w="0">
            <a:noFill/>
          </a:ln>
        </p:spPr>
      </p:pic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1652040" y="4791960"/>
            <a:ext cx="5838840" cy="528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Idea: EfficientNet + BiFPN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13" name="Google Shape;882;p115"/>
          <p:cNvSpPr/>
          <p:nvPr/>
        </p:nvSpPr>
        <p:spPr>
          <a:xfrm>
            <a:off x="0" y="6530040"/>
            <a:ext cx="4499640" cy="32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327600" bIns="327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1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https://github.com/google/automl/tree/master/efficientdet</a:t>
            </a:r>
            <a:endParaRPr b="0" lang="ru-RU" sz="1100" spc="-1" strike="noStrike">
              <a:latin typeface="Arial"/>
            </a:endParaRPr>
          </a:p>
        </p:txBody>
      </p:sp>
      <p:pic>
        <p:nvPicPr>
          <p:cNvPr id="114" name="Google Shape;883;p115" descr=""/>
          <p:cNvPicPr/>
          <p:nvPr/>
        </p:nvPicPr>
        <p:blipFill>
          <a:blip r:embed="rId3"/>
          <a:stretch/>
        </p:blipFill>
        <p:spPr>
          <a:xfrm>
            <a:off x="83520" y="2108520"/>
            <a:ext cx="2724840" cy="2280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5200" spc="-1" strike="noStrike">
                <a:solidFill>
                  <a:srgbClr val="000000"/>
                </a:solidFill>
                <a:latin typeface="Arial"/>
                <a:ea typeface="Arial"/>
              </a:rPr>
              <a:t>Modern tasks</a:t>
            </a:r>
            <a:endParaRPr b="0" lang="ru-RU" sz="52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subTitle"/>
          </p:nvPr>
        </p:nvSpPr>
        <p:spPr>
          <a:xfrm>
            <a:off x="311760" y="3778920"/>
            <a:ext cx="8519400" cy="10558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595959"/>
                </a:solidFill>
                <a:latin typeface="Arial"/>
                <a:ea typeface="Arial"/>
              </a:rPr>
              <a:t>Specific detection applications</a:t>
            </a:r>
            <a:endParaRPr b="0" lang="ru-RU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LibreOffice/7.3.6.2$Linux_X86_64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2023-05-04T01:25:22Z</dcterms:modified>
  <cp:revision>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